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82" r:id="rId5"/>
    <p:sldId id="261" r:id="rId6"/>
    <p:sldId id="262" r:id="rId7"/>
    <p:sldId id="263" r:id="rId8"/>
    <p:sldId id="264" r:id="rId9"/>
    <p:sldId id="268" r:id="rId10"/>
    <p:sldId id="269" r:id="rId11"/>
    <p:sldId id="260" r:id="rId12"/>
    <p:sldId id="272" r:id="rId13"/>
    <p:sldId id="273" r:id="rId14"/>
    <p:sldId id="274" r:id="rId15"/>
    <p:sldId id="275" r:id="rId16"/>
    <p:sldId id="276" r:id="rId17"/>
    <p:sldId id="279"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CC0066"/>
    <a:srgbClr val="CC0099"/>
    <a:srgbClr val="0033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77BCD9EE-365A-4EA4-A9F7-A0DA745E4768}" type="datetimeFigureOut">
              <a:rPr lang="tr-TR" smtClean="0"/>
              <a:t>17.11.2020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C8812E9-E689-4405-96A0-B16150A0032D}" type="slidenum">
              <a:rPr lang="tr-TR" smtClean="0"/>
              <a:t>‹#›</a:t>
            </a:fld>
            <a:endParaRPr lang="tr-TR"/>
          </a:p>
        </p:txBody>
      </p:sp>
    </p:spTree>
    <p:extLst>
      <p:ext uri="{BB962C8B-B14F-4D97-AF65-F5344CB8AC3E}">
        <p14:creationId xmlns:p14="http://schemas.microsoft.com/office/powerpoint/2010/main" val="3426277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7BCD9EE-365A-4EA4-A9F7-A0DA745E4768}" type="datetimeFigureOut">
              <a:rPr lang="tr-TR" smtClean="0"/>
              <a:t>17.11.2020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8812E9-E689-4405-96A0-B16150A0032D}" type="slidenum">
              <a:rPr lang="tr-TR" smtClean="0"/>
              <a:t>‹#›</a:t>
            </a:fld>
            <a:endParaRPr lang="tr-TR"/>
          </a:p>
        </p:txBody>
      </p:sp>
    </p:spTree>
    <p:extLst>
      <p:ext uri="{BB962C8B-B14F-4D97-AF65-F5344CB8AC3E}">
        <p14:creationId xmlns:p14="http://schemas.microsoft.com/office/powerpoint/2010/main" val="31197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7BCD9EE-365A-4EA4-A9F7-A0DA745E4768}" type="datetimeFigureOut">
              <a:rPr lang="tr-TR" smtClean="0"/>
              <a:t>17.11.2020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8812E9-E689-4405-96A0-B16150A0032D}"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42175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77BCD9EE-365A-4EA4-A9F7-A0DA745E4768}" type="datetimeFigureOut">
              <a:rPr lang="tr-TR" smtClean="0"/>
              <a:t>17.11.2020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8812E9-E689-4405-96A0-B16150A0032D}" type="slidenum">
              <a:rPr lang="tr-TR" smtClean="0"/>
              <a:t>‹#›</a:t>
            </a:fld>
            <a:endParaRPr lang="tr-TR"/>
          </a:p>
        </p:txBody>
      </p:sp>
    </p:spTree>
    <p:extLst>
      <p:ext uri="{BB962C8B-B14F-4D97-AF65-F5344CB8AC3E}">
        <p14:creationId xmlns:p14="http://schemas.microsoft.com/office/powerpoint/2010/main" val="1114913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77BCD9EE-365A-4EA4-A9F7-A0DA745E4768}" type="datetimeFigureOut">
              <a:rPr lang="tr-TR" smtClean="0"/>
              <a:t>17.11.2020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8812E9-E689-4405-96A0-B16150A0032D}"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87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77BCD9EE-365A-4EA4-A9F7-A0DA745E4768}" type="datetimeFigureOut">
              <a:rPr lang="tr-TR" smtClean="0"/>
              <a:t>17.11.2020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8812E9-E689-4405-96A0-B16150A0032D}" type="slidenum">
              <a:rPr lang="tr-TR" smtClean="0"/>
              <a:t>‹#›</a:t>
            </a:fld>
            <a:endParaRPr lang="tr-TR"/>
          </a:p>
        </p:txBody>
      </p:sp>
    </p:spTree>
    <p:extLst>
      <p:ext uri="{BB962C8B-B14F-4D97-AF65-F5344CB8AC3E}">
        <p14:creationId xmlns:p14="http://schemas.microsoft.com/office/powerpoint/2010/main" val="2123526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7BCD9EE-365A-4EA4-A9F7-A0DA745E4768}" type="datetimeFigureOut">
              <a:rPr lang="tr-TR" smtClean="0"/>
              <a:t>17.11.2020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8812E9-E689-4405-96A0-B16150A0032D}" type="slidenum">
              <a:rPr lang="tr-TR" smtClean="0"/>
              <a:t>‹#›</a:t>
            </a:fld>
            <a:endParaRPr lang="tr-TR"/>
          </a:p>
        </p:txBody>
      </p:sp>
    </p:spTree>
    <p:extLst>
      <p:ext uri="{BB962C8B-B14F-4D97-AF65-F5344CB8AC3E}">
        <p14:creationId xmlns:p14="http://schemas.microsoft.com/office/powerpoint/2010/main" val="2286911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7BCD9EE-365A-4EA4-A9F7-A0DA745E4768}" type="datetimeFigureOut">
              <a:rPr lang="tr-TR" smtClean="0"/>
              <a:t>17.11.2020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8812E9-E689-4405-96A0-B16150A0032D}" type="slidenum">
              <a:rPr lang="tr-TR" smtClean="0"/>
              <a:t>‹#›</a:t>
            </a:fld>
            <a:endParaRPr lang="tr-TR"/>
          </a:p>
        </p:txBody>
      </p:sp>
    </p:spTree>
    <p:extLst>
      <p:ext uri="{BB962C8B-B14F-4D97-AF65-F5344CB8AC3E}">
        <p14:creationId xmlns:p14="http://schemas.microsoft.com/office/powerpoint/2010/main" val="1120695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7BCD9EE-365A-4EA4-A9F7-A0DA745E4768}" type="datetimeFigureOut">
              <a:rPr lang="tr-TR" smtClean="0"/>
              <a:t>17.11.2020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8812E9-E689-4405-96A0-B16150A0032D}" type="slidenum">
              <a:rPr lang="tr-TR" smtClean="0"/>
              <a:t>‹#›</a:t>
            </a:fld>
            <a:endParaRPr lang="tr-TR"/>
          </a:p>
        </p:txBody>
      </p:sp>
    </p:spTree>
    <p:extLst>
      <p:ext uri="{BB962C8B-B14F-4D97-AF65-F5344CB8AC3E}">
        <p14:creationId xmlns:p14="http://schemas.microsoft.com/office/powerpoint/2010/main" val="333367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7BCD9EE-365A-4EA4-A9F7-A0DA745E4768}" type="datetimeFigureOut">
              <a:rPr lang="tr-TR" smtClean="0"/>
              <a:t>17.11.2020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8812E9-E689-4405-96A0-B16150A0032D}" type="slidenum">
              <a:rPr lang="tr-TR" smtClean="0"/>
              <a:t>‹#›</a:t>
            </a:fld>
            <a:endParaRPr lang="tr-TR"/>
          </a:p>
        </p:txBody>
      </p:sp>
    </p:spTree>
    <p:extLst>
      <p:ext uri="{BB962C8B-B14F-4D97-AF65-F5344CB8AC3E}">
        <p14:creationId xmlns:p14="http://schemas.microsoft.com/office/powerpoint/2010/main" val="1786036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7BCD9EE-365A-4EA4-A9F7-A0DA745E4768}" type="datetimeFigureOut">
              <a:rPr lang="tr-TR" smtClean="0"/>
              <a:t>17.11.2020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C8812E9-E689-4405-96A0-B16150A0032D}" type="slidenum">
              <a:rPr lang="tr-TR" smtClean="0"/>
              <a:t>‹#›</a:t>
            </a:fld>
            <a:endParaRPr lang="tr-TR"/>
          </a:p>
        </p:txBody>
      </p:sp>
    </p:spTree>
    <p:extLst>
      <p:ext uri="{BB962C8B-B14F-4D97-AF65-F5344CB8AC3E}">
        <p14:creationId xmlns:p14="http://schemas.microsoft.com/office/powerpoint/2010/main" val="174170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7BCD9EE-365A-4EA4-A9F7-A0DA745E4768}" type="datetimeFigureOut">
              <a:rPr lang="tr-TR" smtClean="0"/>
              <a:t>17.11.2020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C8812E9-E689-4405-96A0-B16150A0032D}" type="slidenum">
              <a:rPr lang="tr-TR" smtClean="0"/>
              <a:t>‹#›</a:t>
            </a:fld>
            <a:endParaRPr lang="tr-TR"/>
          </a:p>
        </p:txBody>
      </p:sp>
    </p:spTree>
    <p:extLst>
      <p:ext uri="{BB962C8B-B14F-4D97-AF65-F5344CB8AC3E}">
        <p14:creationId xmlns:p14="http://schemas.microsoft.com/office/powerpoint/2010/main" val="379485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7BCD9EE-365A-4EA4-A9F7-A0DA745E4768}" type="datetimeFigureOut">
              <a:rPr lang="tr-TR" smtClean="0"/>
              <a:t>17.11.2020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C8812E9-E689-4405-96A0-B16150A0032D}" type="slidenum">
              <a:rPr lang="tr-TR" smtClean="0"/>
              <a:t>‹#›</a:t>
            </a:fld>
            <a:endParaRPr lang="tr-TR"/>
          </a:p>
        </p:txBody>
      </p:sp>
    </p:spTree>
    <p:extLst>
      <p:ext uri="{BB962C8B-B14F-4D97-AF65-F5344CB8AC3E}">
        <p14:creationId xmlns:p14="http://schemas.microsoft.com/office/powerpoint/2010/main" val="3761976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CD9EE-365A-4EA4-A9F7-A0DA745E4768}" type="datetimeFigureOut">
              <a:rPr lang="tr-TR" smtClean="0"/>
              <a:t>17.11.2020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C8812E9-E689-4405-96A0-B16150A0032D}" type="slidenum">
              <a:rPr lang="tr-TR" smtClean="0"/>
              <a:t>‹#›</a:t>
            </a:fld>
            <a:endParaRPr lang="tr-TR"/>
          </a:p>
        </p:txBody>
      </p:sp>
    </p:spTree>
    <p:extLst>
      <p:ext uri="{BB962C8B-B14F-4D97-AF65-F5344CB8AC3E}">
        <p14:creationId xmlns:p14="http://schemas.microsoft.com/office/powerpoint/2010/main" val="109368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7BCD9EE-365A-4EA4-A9F7-A0DA745E4768}" type="datetimeFigureOut">
              <a:rPr lang="tr-TR" smtClean="0"/>
              <a:t>17.11.2020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C8812E9-E689-4405-96A0-B16150A0032D}" type="slidenum">
              <a:rPr lang="tr-TR" smtClean="0"/>
              <a:t>‹#›</a:t>
            </a:fld>
            <a:endParaRPr lang="tr-TR"/>
          </a:p>
        </p:txBody>
      </p:sp>
    </p:spTree>
    <p:extLst>
      <p:ext uri="{BB962C8B-B14F-4D97-AF65-F5344CB8AC3E}">
        <p14:creationId xmlns:p14="http://schemas.microsoft.com/office/powerpoint/2010/main" val="44377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7BCD9EE-365A-4EA4-A9F7-A0DA745E4768}" type="datetimeFigureOut">
              <a:rPr lang="tr-TR" smtClean="0"/>
              <a:t>17.11.2020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8812E9-E689-4405-96A0-B16150A0032D}" type="slidenum">
              <a:rPr lang="tr-TR" smtClean="0"/>
              <a:t>‹#›</a:t>
            </a:fld>
            <a:endParaRPr lang="tr-TR"/>
          </a:p>
        </p:txBody>
      </p:sp>
    </p:spTree>
    <p:extLst>
      <p:ext uri="{BB962C8B-B14F-4D97-AF65-F5344CB8AC3E}">
        <p14:creationId xmlns:p14="http://schemas.microsoft.com/office/powerpoint/2010/main" val="1542378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7BCD9EE-365A-4EA4-A9F7-A0DA745E4768}" type="datetimeFigureOut">
              <a:rPr lang="tr-TR" smtClean="0"/>
              <a:t>17.11.2020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C8812E9-E689-4405-96A0-B16150A0032D}" type="slidenum">
              <a:rPr lang="tr-TR" smtClean="0"/>
              <a:t>‹#›</a:t>
            </a:fld>
            <a:endParaRPr lang="tr-TR"/>
          </a:p>
        </p:txBody>
      </p:sp>
    </p:spTree>
    <p:extLst>
      <p:ext uri="{BB962C8B-B14F-4D97-AF65-F5344CB8AC3E}">
        <p14:creationId xmlns:p14="http://schemas.microsoft.com/office/powerpoint/2010/main" val="153554255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giresunanadoluihl.meb.k12.t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OuZZcLc7-2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nstagram.com/giresunihl/?hl=t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93791" y="111642"/>
            <a:ext cx="8915399" cy="1727792"/>
          </a:xfrm>
        </p:spPr>
        <p:txBody>
          <a:bodyPr>
            <a:normAutofit fontScale="90000"/>
          </a:bodyPr>
          <a:lstStyle/>
          <a:p>
            <a:pPr algn="ctr"/>
            <a:r>
              <a:rPr lang="tr-TR" dirty="0" smtClean="0">
                <a:solidFill>
                  <a:schemeClr val="accent1">
                    <a:lumMod val="75000"/>
                  </a:schemeClr>
                </a:solidFill>
              </a:rPr>
              <a:t>VELİLER VE ÖĞRENCİLER İÇİN OKULA UYUM REHBERİ</a:t>
            </a:r>
            <a:endParaRPr lang="tr-TR" dirty="0">
              <a:solidFill>
                <a:schemeClr val="accent1">
                  <a:lumMod val="75000"/>
                </a:schemeClr>
              </a:solidFill>
            </a:endParaRPr>
          </a:p>
        </p:txBody>
      </p:sp>
      <p:sp>
        <p:nvSpPr>
          <p:cNvPr id="3" name="Alt Başlık 2"/>
          <p:cNvSpPr>
            <a:spLocks noGrp="1"/>
          </p:cNvSpPr>
          <p:nvPr>
            <p:ph type="subTitle" idx="1"/>
          </p:nvPr>
        </p:nvSpPr>
        <p:spPr>
          <a:xfrm>
            <a:off x="3211032" y="5606719"/>
            <a:ext cx="6900532" cy="1126283"/>
          </a:xfrm>
        </p:spPr>
        <p:txBody>
          <a:bodyPr>
            <a:normAutofit lnSpcReduction="10000"/>
          </a:bodyPr>
          <a:lstStyle/>
          <a:p>
            <a:pPr algn="ctr"/>
            <a:r>
              <a:rPr lang="tr-TR" b="1" dirty="0" smtClean="0">
                <a:solidFill>
                  <a:schemeClr val="accent1">
                    <a:lumMod val="75000"/>
                  </a:schemeClr>
                </a:solidFill>
              </a:rPr>
              <a:t>NURETTİN CANİKLİ ANADOLU İMAM HATİP LİSESİ</a:t>
            </a:r>
          </a:p>
          <a:p>
            <a:pPr algn="ctr"/>
            <a:r>
              <a:rPr lang="tr-TR" b="1" dirty="0" smtClean="0">
                <a:solidFill>
                  <a:schemeClr val="accent1">
                    <a:lumMod val="75000"/>
                  </a:schemeClr>
                </a:solidFill>
              </a:rPr>
              <a:t>REHBERLİK SERVİSİ</a:t>
            </a:r>
          </a:p>
          <a:p>
            <a:pPr algn="ctr"/>
            <a:r>
              <a:rPr lang="tr-TR" b="1" dirty="0" smtClean="0">
                <a:solidFill>
                  <a:schemeClr val="accent1">
                    <a:lumMod val="75000"/>
                  </a:schemeClr>
                </a:solidFill>
              </a:rPr>
              <a:t>KÜBRA YILMAZ</a:t>
            </a:r>
            <a:endParaRPr lang="tr-TR" b="1" dirty="0">
              <a:solidFill>
                <a:schemeClr val="accent1">
                  <a:lumMod val="75000"/>
                </a:schemeClr>
              </a:solidFill>
            </a:endParaRPr>
          </a:p>
        </p:txBody>
      </p:sp>
      <p:pic>
        <p:nvPicPr>
          <p:cNvPr id="1026" name="Picture 2" descr="NURETTİN CANİKLİ ANADOLU İMAM HATİP LİSESİ TEKNOFEST YOLCU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032" y="1973532"/>
            <a:ext cx="6900531" cy="3499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251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0577" y="624110"/>
            <a:ext cx="9037673" cy="811285"/>
          </a:xfrm>
        </p:spPr>
        <p:txBody>
          <a:bodyPr>
            <a:normAutofit fontScale="90000"/>
          </a:bodyPr>
          <a:lstStyle/>
          <a:p>
            <a:pPr algn="ctr"/>
            <a:r>
              <a:rPr lang="tr-TR" sz="4400" b="1" i="1" dirty="0" smtClean="0">
                <a:solidFill>
                  <a:srgbClr val="CC0099"/>
                </a:solidFill>
              </a:rPr>
              <a:t>SAĞLIK HİZMETLERİ</a:t>
            </a:r>
            <a:r>
              <a:rPr lang="tr-TR" dirty="0" smtClean="0"/>
              <a:t/>
            </a:r>
            <a:br>
              <a:rPr lang="tr-TR" dirty="0" smtClean="0"/>
            </a:br>
            <a:endParaRPr lang="tr-TR" dirty="0"/>
          </a:p>
        </p:txBody>
      </p:sp>
      <p:sp>
        <p:nvSpPr>
          <p:cNvPr id="3" name="İçerik Yer Tutucusu 2"/>
          <p:cNvSpPr>
            <a:spLocks noGrp="1"/>
          </p:cNvSpPr>
          <p:nvPr>
            <p:ph idx="1"/>
          </p:nvPr>
        </p:nvSpPr>
        <p:spPr>
          <a:xfrm>
            <a:off x="1127051" y="1509823"/>
            <a:ext cx="10377561" cy="4965405"/>
          </a:xfrm>
        </p:spPr>
        <p:txBody>
          <a:bodyPr>
            <a:noAutofit/>
          </a:bodyPr>
          <a:lstStyle/>
          <a:p>
            <a:r>
              <a:rPr lang="tr-TR" dirty="0" smtClean="0"/>
              <a:t>Okulumuzda öğrencilerin sağlıkları özenle güvence altına alınır. Öğrencilerimizin fiziksel ve sağlık durumlarıyla ilgili her türlü bilgi uzmanlarca izlenmekte ve kayıt altına alınmaktadır.  Sağlık birimimizde okul hemşiresi tam zamanlı görev yapmaktadır. Ayrıca acil bir durumda ilk müdahaleyi yapabilmek için gerekli donanımız mevcuttur. </a:t>
            </a:r>
            <a:r>
              <a:rPr lang="tr-TR" u="sng" dirty="0" smtClean="0">
                <a:solidFill>
                  <a:srgbClr val="CC0066"/>
                </a:solidFill>
              </a:rPr>
              <a:t>Sağlık birimimizin hizmeti sadece acil durumlarla sınırlı değildir.</a:t>
            </a:r>
            <a:r>
              <a:rPr lang="tr-TR" dirty="0" smtClean="0"/>
              <a:t> Öğrencilerin kendini kötü  hissettiği her durumda onlara destek olunmaktadır. Öğrencimiz revire gittiğinde gerekli önlemler alınır, gerekiyorsa velisine haber verilerek evine gönderilir. Çok acil hastane müdahalesi gerektiren bir durum oluşursa, öğrenci okul idaresinin ve velisinin bilgisi dahilinde hemşire gözetiminde en yakın hastaneye götürülür.  </a:t>
            </a:r>
            <a:r>
              <a:rPr lang="tr-TR" u="sng" dirty="0" smtClean="0">
                <a:solidFill>
                  <a:srgbClr val="CC0066"/>
                </a:solidFill>
              </a:rPr>
              <a:t>Kronik rahatsızlığı bulunan öğrenciler ilgili sağlık raporu ve özel durumunu bildiren dilekçe sınıf öğretmeni ve okul idaresi ile paylaşılmak zorundadır. Sürekli ilaç kullanması gereken öğrenciler doktor raporunu, reçetesini ve ilacını okul hemşiresine teslim etmelidir. Hiçbir suretle öğrencinin yanında ilaç taşımasına izin verilmez.</a:t>
            </a:r>
            <a:r>
              <a:rPr lang="tr-TR" dirty="0" smtClean="0"/>
              <a:t> Ayrıca, kronik rahatsızlığı olan öğrenciler saptanarak sağlık birimimiz tarafından dikkatle  izlenmekte, ilaç kullanması gereken öğrencilerin ilaç saatleri titizlikle takip edilmektedir.</a:t>
            </a:r>
            <a:endParaRPr lang="tr-TR" dirty="0"/>
          </a:p>
        </p:txBody>
      </p:sp>
    </p:spTree>
    <p:extLst>
      <p:ext uri="{BB962C8B-B14F-4D97-AF65-F5344CB8AC3E}">
        <p14:creationId xmlns:p14="http://schemas.microsoft.com/office/powerpoint/2010/main" val="3077456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6391587" cy="1280890"/>
          </a:xfrm>
        </p:spPr>
        <p:txBody>
          <a:bodyPr>
            <a:normAutofit/>
          </a:bodyPr>
          <a:lstStyle/>
          <a:p>
            <a:pPr algn="ctr"/>
            <a:r>
              <a:rPr lang="tr-TR" sz="4400" b="1" dirty="0" smtClean="0">
                <a:solidFill>
                  <a:srgbClr val="990099"/>
                </a:solidFill>
              </a:rPr>
              <a:t>İLETİŞİM</a:t>
            </a:r>
            <a:endParaRPr lang="tr-TR" sz="4400" b="1" dirty="0">
              <a:solidFill>
                <a:srgbClr val="990099"/>
              </a:solidFill>
            </a:endParaRPr>
          </a:p>
        </p:txBody>
      </p:sp>
      <p:sp>
        <p:nvSpPr>
          <p:cNvPr id="3" name="İçerik Yer Tutucusu 2"/>
          <p:cNvSpPr>
            <a:spLocks noGrp="1"/>
          </p:cNvSpPr>
          <p:nvPr>
            <p:ph idx="1"/>
          </p:nvPr>
        </p:nvSpPr>
        <p:spPr>
          <a:xfrm>
            <a:off x="1656338" y="2068946"/>
            <a:ext cx="9233333" cy="3777622"/>
          </a:xfrm>
        </p:spPr>
        <p:txBody>
          <a:bodyPr>
            <a:normAutofit/>
          </a:bodyPr>
          <a:lstStyle/>
          <a:p>
            <a:r>
              <a:rPr lang="tr-TR" sz="2400" dirty="0"/>
              <a:t>WEB - </a:t>
            </a:r>
            <a:r>
              <a:rPr lang="tr-TR" sz="2400" dirty="0">
                <a:hlinkClick r:id="rId2"/>
              </a:rPr>
              <a:t>http://</a:t>
            </a:r>
            <a:r>
              <a:rPr lang="tr-TR" sz="2400" dirty="0" smtClean="0">
                <a:hlinkClick r:id="rId2"/>
              </a:rPr>
              <a:t>giresunanadoluihl.meb.k12.tr</a:t>
            </a:r>
            <a:endParaRPr lang="tr-TR" sz="2400" dirty="0" smtClean="0"/>
          </a:p>
          <a:p>
            <a:r>
              <a:rPr lang="tr-TR" sz="2400" dirty="0"/>
              <a:t>Telefon </a:t>
            </a:r>
            <a:r>
              <a:rPr lang="tr-TR" sz="2400" dirty="0" smtClean="0"/>
              <a:t>– 04542161646</a:t>
            </a:r>
          </a:p>
          <a:p>
            <a:r>
              <a:rPr lang="tr-TR" sz="2400" dirty="0"/>
              <a:t>Adres - Giresun Nurettin Canikli Anadolu İmam Hatip Lisesi Aksu </a:t>
            </a:r>
            <a:r>
              <a:rPr lang="tr-TR" sz="2400" dirty="0"/>
              <a:t>M</a:t>
            </a:r>
            <a:r>
              <a:rPr lang="tr-TR" sz="2400" dirty="0" smtClean="0"/>
              <a:t>ah</a:t>
            </a:r>
            <a:r>
              <a:rPr lang="tr-TR" sz="2400" dirty="0"/>
              <a:t>. </a:t>
            </a:r>
            <a:r>
              <a:rPr lang="tr-TR" sz="2400" dirty="0" smtClean="0"/>
              <a:t>Pazar </a:t>
            </a:r>
            <a:r>
              <a:rPr lang="tr-TR" sz="2400" dirty="0"/>
              <a:t>C</a:t>
            </a:r>
            <a:r>
              <a:rPr lang="tr-TR" sz="2400" dirty="0" smtClean="0"/>
              <a:t>ad</a:t>
            </a:r>
            <a:r>
              <a:rPr lang="tr-TR" sz="2400" dirty="0"/>
              <a:t>. no35 Merkez / GİRESUN</a:t>
            </a:r>
          </a:p>
        </p:txBody>
      </p:sp>
    </p:spTree>
    <p:extLst>
      <p:ext uri="{BB962C8B-B14F-4D97-AF65-F5344CB8AC3E}">
        <p14:creationId xmlns:p14="http://schemas.microsoft.com/office/powerpoint/2010/main" val="647499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28" name="Picture 4" descr="http://giresunanadoluihl.meb.k12.tr/meb_iys_dosyalar/28/01/150999/resimler/2017_10/27095500_DSC_4600_kop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436" y="0"/>
            <a:ext cx="689956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giresunanadoluihl.meb.k12.tr/meb_iys_dosyalar/28/01/150999/resimler/2017_10/24133529_EQ4A23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924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2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Picture 2" descr="http://giresunanadoluihl.meb.k12.tr/meb_iys_dosyalar/28/01/150999/resimler/2017_10/27090210_DSC_4605_kopya.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64595" y="1"/>
            <a:ext cx="5782822"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giresunanadoluihl.meb.k12.tr/meb_iys_dosyalar/28/01/150999/resimler/2017_10/27085926_DSC_4545_kop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46459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757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074" name="Picture 2" descr="http://giresunanadoluihl.meb.k12.tr/meb_iys_dosyalar/28/01/150999/resimler/2017_10/24133750_EQ4A236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552334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giresunanadoluihl.meb.k12.tr/meb_iys_dosyalar/28/01/150999/resimler/2017_10/25101803_EQ4A23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3345" y="0"/>
            <a:ext cx="666865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61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098" name="Picture 2" descr="http://giresunanadoluihl.meb.k12.tr/meb_iys_dosyalar/28/01/150999/resimler/2017_03/22155319_20170322_11115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560647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giresunanadoluihl.meb.k12.tr/meb_iys_dosyalar/28/01/150999/resimler/2017_03/22155145_20170322_1044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3345" y="0"/>
            <a:ext cx="66686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883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122" name="Picture 2" descr="http://giresunanadoluihl.meb.k12.tr/meb_iys_dosyalar/28/01/150999/resimler/2017_03/22155202_20170322_10531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583738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giresunanadoluihl.meb.k12.tr/meb_iys_dosyalar/28/01/150999/resimler/2017_03/22155159_20170322_1049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383" y="0"/>
            <a:ext cx="635461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605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96762"/>
            <a:ext cx="10515600" cy="1325563"/>
          </a:xfrm>
        </p:spPr>
        <p:txBody>
          <a:bodyPr>
            <a:normAutofit fontScale="90000"/>
          </a:bodyPr>
          <a:lstStyle/>
          <a:p>
            <a:r>
              <a:rPr lang="tr-TR" dirty="0" smtClean="0"/>
              <a:t>Okulumuzun tanıtım videomuzu izleyerek daha fazla bilgi sahibi olabilirsiniz. En yakında yüz yüze eğitimde görüşmek dileğiyle…</a:t>
            </a:r>
            <a:br>
              <a:rPr lang="tr-TR" dirty="0" smtClean="0"/>
            </a:br>
            <a:r>
              <a:rPr lang="tr-TR" dirty="0"/>
              <a:t/>
            </a:r>
            <a:br>
              <a:rPr lang="tr-TR" dirty="0"/>
            </a:br>
            <a:endParaRPr lang="tr-TR" dirty="0"/>
          </a:p>
        </p:txBody>
      </p:sp>
      <p:sp>
        <p:nvSpPr>
          <p:cNvPr id="3" name="İçerik Yer Tutucusu 2"/>
          <p:cNvSpPr>
            <a:spLocks noGrp="1"/>
          </p:cNvSpPr>
          <p:nvPr>
            <p:ph idx="1"/>
          </p:nvPr>
        </p:nvSpPr>
        <p:spPr>
          <a:xfrm>
            <a:off x="1584250" y="3943927"/>
            <a:ext cx="9769549" cy="2233036"/>
          </a:xfrm>
        </p:spPr>
        <p:txBody>
          <a:bodyPr/>
          <a:lstStyle/>
          <a:p>
            <a:r>
              <a:rPr lang="tr-TR" sz="2800" dirty="0" smtClean="0">
                <a:hlinkClick r:id="rId2"/>
              </a:rPr>
              <a:t>https://www.youtube.com/watch?v=OuZZcLc7-2U</a:t>
            </a:r>
            <a:endParaRPr lang="tr-TR" sz="2800" dirty="0" smtClean="0"/>
          </a:p>
          <a:p>
            <a:endParaRPr lang="tr-TR" dirty="0"/>
          </a:p>
        </p:txBody>
      </p:sp>
    </p:spTree>
    <p:extLst>
      <p:ext uri="{BB962C8B-B14F-4D97-AF65-F5344CB8AC3E}">
        <p14:creationId xmlns:p14="http://schemas.microsoft.com/office/powerpoint/2010/main" val="3182194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9311" y="648586"/>
            <a:ext cx="10319167" cy="2024267"/>
          </a:xfrm>
        </p:spPr>
        <p:txBody>
          <a:bodyPr>
            <a:normAutofit fontScale="90000"/>
          </a:bodyPr>
          <a:lstStyle/>
          <a:p>
            <a:r>
              <a:rPr lang="tr-TR" b="1" dirty="0">
                <a:solidFill>
                  <a:schemeClr val="accent6">
                    <a:lumMod val="50000"/>
                  </a:schemeClr>
                </a:solidFill>
              </a:rPr>
              <a:t>MİSYONUMUZ</a:t>
            </a:r>
            <a:r>
              <a:rPr lang="tr-TR" dirty="0"/>
              <a:t/>
            </a:r>
            <a:br>
              <a:rPr lang="tr-TR" dirty="0"/>
            </a:br>
            <a:r>
              <a:rPr lang="tr-TR" sz="3100" dirty="0"/>
              <a:t>Milli ve manevi değerlere bağlı, diğer inançlara saygılı</a:t>
            </a:r>
            <a:r>
              <a:rPr lang="tr-TR" sz="3100" dirty="0" smtClean="0"/>
              <a:t>, İslam’ı </a:t>
            </a:r>
            <a:r>
              <a:rPr lang="tr-TR" sz="3100" dirty="0"/>
              <a:t>çağın ihtiyaçlarına uygun olarak yorumlayabilen bireyleri yetiştiren bir eğitim kurumu olmak.</a:t>
            </a:r>
            <a:br>
              <a:rPr lang="tr-TR" sz="3100" dirty="0"/>
            </a:br>
            <a:endParaRPr lang="tr-TR" sz="3100" dirty="0"/>
          </a:p>
        </p:txBody>
      </p:sp>
      <p:sp>
        <p:nvSpPr>
          <p:cNvPr id="3" name="İçerik Yer Tutucusu 2"/>
          <p:cNvSpPr>
            <a:spLocks noGrp="1"/>
          </p:cNvSpPr>
          <p:nvPr>
            <p:ph idx="1"/>
          </p:nvPr>
        </p:nvSpPr>
        <p:spPr>
          <a:xfrm>
            <a:off x="1531088" y="3583709"/>
            <a:ext cx="10060548" cy="2593254"/>
          </a:xfrm>
        </p:spPr>
        <p:txBody>
          <a:bodyPr>
            <a:noAutofit/>
          </a:bodyPr>
          <a:lstStyle/>
          <a:p>
            <a:pPr marL="0" indent="0">
              <a:buNone/>
            </a:pPr>
            <a:r>
              <a:rPr lang="tr-TR" sz="3200" b="1" dirty="0" smtClean="0">
                <a:solidFill>
                  <a:schemeClr val="accent6">
                    <a:lumMod val="50000"/>
                  </a:schemeClr>
                </a:solidFill>
              </a:rPr>
              <a:t>VİZYONUMUZ</a:t>
            </a:r>
            <a:endParaRPr lang="tr-TR" sz="3200" dirty="0">
              <a:solidFill>
                <a:schemeClr val="accent6">
                  <a:lumMod val="50000"/>
                </a:schemeClr>
              </a:solidFill>
            </a:endParaRPr>
          </a:p>
          <a:p>
            <a:pPr marL="0" indent="0">
              <a:buNone/>
            </a:pPr>
            <a:r>
              <a:rPr lang="tr-TR" sz="2800" dirty="0" smtClean="0"/>
              <a:t>Kültürel </a:t>
            </a:r>
            <a:r>
              <a:rPr lang="tr-TR" sz="2800" dirty="0"/>
              <a:t>mirasa sahip çıkan, hayatı yorumlayabilen, Türkiye'de ve dünyada lider bireyler yetiştiren bir kurum olmak.</a:t>
            </a:r>
          </a:p>
          <a:p>
            <a:pPr marL="0" indent="0">
              <a:buNone/>
            </a:pPr>
            <a:endParaRPr lang="tr-TR" sz="3200" dirty="0"/>
          </a:p>
        </p:txBody>
      </p:sp>
    </p:spTree>
    <p:extLst>
      <p:ext uri="{BB962C8B-B14F-4D97-AF65-F5344CB8AC3E}">
        <p14:creationId xmlns:p14="http://schemas.microsoft.com/office/powerpoint/2010/main" val="931699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a:solidFill>
                  <a:srgbClr val="7030A0"/>
                </a:solidFill>
              </a:rPr>
              <a:t>T</a:t>
            </a:r>
            <a:r>
              <a:rPr lang="tr-TR" b="1" i="1" dirty="0" smtClean="0">
                <a:solidFill>
                  <a:srgbClr val="7030A0"/>
                </a:solidFill>
              </a:rPr>
              <a:t>arihçemiz</a:t>
            </a:r>
            <a:endParaRPr lang="tr-TR" b="1" i="1" dirty="0">
              <a:solidFill>
                <a:srgbClr val="7030A0"/>
              </a:solidFill>
            </a:endParaRPr>
          </a:p>
        </p:txBody>
      </p:sp>
      <p:sp>
        <p:nvSpPr>
          <p:cNvPr id="3" name="İçerik Yer Tutucusu 2"/>
          <p:cNvSpPr>
            <a:spLocks noGrp="1"/>
          </p:cNvSpPr>
          <p:nvPr>
            <p:ph idx="1"/>
          </p:nvPr>
        </p:nvSpPr>
        <p:spPr>
          <a:xfrm>
            <a:off x="1850065" y="1616149"/>
            <a:ext cx="9654547" cy="4890977"/>
          </a:xfrm>
        </p:spPr>
        <p:txBody>
          <a:bodyPr>
            <a:normAutofit/>
          </a:bodyPr>
          <a:lstStyle/>
          <a:p>
            <a:r>
              <a:rPr lang="tr-TR" sz="2000" dirty="0"/>
              <a:t>Giresun İmam Hatip Lisesinden 1974´deki ilk mezunlarından 2017 yılına kadar; 1996´da açılan Anadolu kısmıyla birlikte 4180 öğrenci mezun olmuştur.</a:t>
            </a:r>
          </a:p>
          <a:p>
            <a:r>
              <a:rPr lang="tr-TR" sz="2000" dirty="0"/>
              <a:t>2013-2014 öğretim yılı mart ayında şimdiki binasında Giresun Nurettin Canikli Anadolu İmam Hatip Lisesi olarak eğitim ve öğretime sürdürmeye başlamıştır.</a:t>
            </a:r>
          </a:p>
          <a:p>
            <a:r>
              <a:rPr lang="tr-TR" sz="2000" dirty="0"/>
              <a:t>2016-2017 Eğitim-Öğretim yılında, 150 kız 150 erkek, toplam 300 öğrenci kapasiteli modern pansiyon binamız öğrencilerimizin hizmetine girmiştir.</a:t>
            </a:r>
          </a:p>
          <a:p>
            <a:r>
              <a:rPr lang="tr-TR" sz="2000" dirty="0"/>
              <a:t>2017-2018 Eğitim Öğretim yılında Giresun Nurettin Canikli Anadolu İmam Hatip Lisesi Fen ve Sosyal Bilimler  proje okulu olmuştur.</a:t>
            </a:r>
          </a:p>
          <a:p>
            <a:r>
              <a:rPr lang="tr-TR" sz="2000" dirty="0"/>
              <a:t>2018-2019 Eğitim Öğretim yılında okulumuz bünyesinde Proje Ortaokulu kısmı açılmıştır. İmam Hatip Ortaokulu kısmımıza sınavla öğrenci alınmaktadır.</a:t>
            </a:r>
          </a:p>
          <a:p>
            <a:endParaRPr lang="tr-TR" dirty="0"/>
          </a:p>
        </p:txBody>
      </p:sp>
    </p:spTree>
    <p:extLst>
      <p:ext uri="{BB962C8B-B14F-4D97-AF65-F5344CB8AC3E}">
        <p14:creationId xmlns:p14="http://schemas.microsoft.com/office/powerpoint/2010/main" val="3538903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2214418" y="503237"/>
            <a:ext cx="5082309" cy="1066945"/>
          </a:xfrm>
        </p:spPr>
        <p:txBody>
          <a:bodyPr/>
          <a:lstStyle/>
          <a:p>
            <a:r>
              <a:rPr lang="tr-TR" b="1" dirty="0" smtClean="0">
                <a:solidFill>
                  <a:schemeClr val="accent5">
                    <a:lumMod val="50000"/>
                  </a:schemeClr>
                </a:solidFill>
              </a:rPr>
              <a:t>Okulumuz Hakkında</a:t>
            </a:r>
            <a:endParaRPr lang="tr-TR" b="1" dirty="0">
              <a:solidFill>
                <a:schemeClr val="accent5">
                  <a:lumMod val="50000"/>
                </a:schemeClr>
              </a:solidFill>
            </a:endParaRPr>
          </a:p>
        </p:txBody>
      </p:sp>
      <p:sp>
        <p:nvSpPr>
          <p:cNvPr id="3" name="İçerik Yer Tutucusu 2"/>
          <p:cNvSpPr>
            <a:spLocks noGrp="1"/>
          </p:cNvSpPr>
          <p:nvPr>
            <p:ph idx="1"/>
          </p:nvPr>
        </p:nvSpPr>
        <p:spPr>
          <a:xfrm>
            <a:off x="1201478" y="1339702"/>
            <a:ext cx="10717619" cy="5156791"/>
          </a:xfrm>
        </p:spPr>
        <p:txBody>
          <a:bodyPr>
            <a:noAutofit/>
          </a:bodyPr>
          <a:lstStyle/>
          <a:p>
            <a:pPr marL="0" indent="0">
              <a:buNone/>
            </a:pPr>
            <a:r>
              <a:rPr lang="tr-TR" sz="2000" b="1" u="sng" dirty="0">
                <a:solidFill>
                  <a:schemeClr val="accent5"/>
                </a:solidFill>
              </a:rPr>
              <a:t>Taban-Tavan Puan Bilgileri</a:t>
            </a:r>
            <a:r>
              <a:rPr lang="tr-TR" sz="2000" dirty="0">
                <a:solidFill>
                  <a:schemeClr val="accent5"/>
                </a:solidFill>
              </a:rPr>
              <a:t>: </a:t>
            </a:r>
            <a:r>
              <a:rPr lang="tr-TR" sz="2000" dirty="0"/>
              <a:t>2017-2018 Eğitim Öğretim Yılında Fen ve Sosyal Bilimler Proje okulumuzda Tavan Puan 486 Taban Puan 461</a:t>
            </a:r>
          </a:p>
          <a:p>
            <a:pPr marL="0" indent="0">
              <a:buNone/>
            </a:pPr>
            <a:r>
              <a:rPr lang="tr-TR" sz="2000" dirty="0"/>
              <a:t/>
            </a:r>
            <a:br>
              <a:rPr lang="tr-TR" sz="2000" dirty="0"/>
            </a:br>
            <a:r>
              <a:rPr lang="tr-TR" sz="2000" b="1" u="sng" dirty="0">
                <a:solidFill>
                  <a:schemeClr val="accent5"/>
                </a:solidFill>
              </a:rPr>
              <a:t>Okulun Sınav Başarı Durumu</a:t>
            </a:r>
            <a:r>
              <a:rPr lang="tr-TR" sz="2000" dirty="0">
                <a:solidFill>
                  <a:schemeClr val="accent5"/>
                </a:solidFill>
              </a:rPr>
              <a:t>: </a:t>
            </a:r>
            <a:r>
              <a:rPr lang="tr-TR" sz="2000" dirty="0"/>
              <a:t>2017 YGS /LYS sonuçlarına göre toplam 77 öğrencimiz üniversiteye yerleşmiştir. Bunlardan 60 tanesi 4 yıllık, 17 tanesi ise 2 yıllık bölümlere yerleşmiştir.</a:t>
            </a:r>
          </a:p>
          <a:p>
            <a:pPr marL="0" indent="0">
              <a:buNone/>
            </a:pPr>
            <a:r>
              <a:rPr lang="tr-TR" sz="2000" dirty="0"/>
              <a:t/>
            </a:r>
            <a:br>
              <a:rPr lang="tr-TR" sz="2000" dirty="0"/>
            </a:br>
            <a:r>
              <a:rPr lang="tr-TR" sz="2000" b="1" u="sng" dirty="0" smtClean="0">
                <a:solidFill>
                  <a:schemeClr val="accent5"/>
                </a:solidFill>
              </a:rPr>
              <a:t>Sınavla </a:t>
            </a:r>
            <a:r>
              <a:rPr lang="tr-TR" sz="2000" b="1" u="sng" dirty="0">
                <a:solidFill>
                  <a:schemeClr val="accent5"/>
                </a:solidFill>
              </a:rPr>
              <a:t>Öğrenci Yerleştirme Yüzdesi</a:t>
            </a:r>
            <a:r>
              <a:rPr lang="tr-TR" sz="2000" dirty="0">
                <a:solidFill>
                  <a:schemeClr val="accent5"/>
                </a:solidFill>
              </a:rPr>
              <a:t>: </a:t>
            </a:r>
            <a:r>
              <a:rPr lang="tr-TR" sz="2000" dirty="0"/>
              <a:t>%56</a:t>
            </a:r>
          </a:p>
          <a:p>
            <a:pPr marL="0" indent="0">
              <a:buNone/>
            </a:pPr>
            <a:r>
              <a:rPr lang="tr-TR" sz="2000" dirty="0"/>
              <a:t/>
            </a:r>
            <a:br>
              <a:rPr lang="tr-TR" sz="2000" dirty="0"/>
            </a:br>
            <a:r>
              <a:rPr lang="tr-TR" sz="2000" b="1" u="sng" dirty="0">
                <a:solidFill>
                  <a:schemeClr val="accent5"/>
                </a:solidFill>
              </a:rPr>
              <a:t>Sportif Etkinlikler</a:t>
            </a:r>
            <a:r>
              <a:rPr lang="tr-TR" sz="2000" dirty="0">
                <a:solidFill>
                  <a:schemeClr val="accent5"/>
                </a:solidFill>
              </a:rPr>
              <a:t>: </a:t>
            </a:r>
            <a:r>
              <a:rPr lang="tr-TR" sz="2000" dirty="0" err="1"/>
              <a:t>Futsal</a:t>
            </a:r>
            <a:r>
              <a:rPr lang="tr-TR" sz="2000" dirty="0"/>
              <a:t>, Masa Tenisi, Voleybol, Badminton, Okçuluk, Dart</a:t>
            </a:r>
          </a:p>
          <a:p>
            <a:pPr marL="0" indent="0">
              <a:buNone/>
            </a:pPr>
            <a:r>
              <a:rPr lang="tr-TR" sz="2000" dirty="0"/>
              <a:t/>
            </a:r>
            <a:br>
              <a:rPr lang="tr-TR" sz="2000" dirty="0"/>
            </a:br>
            <a:r>
              <a:rPr lang="tr-TR" sz="2000" b="1" u="sng" dirty="0">
                <a:solidFill>
                  <a:schemeClr val="accent5"/>
                </a:solidFill>
              </a:rPr>
              <a:t>Bilimsel Etkinlikler</a:t>
            </a:r>
            <a:r>
              <a:rPr lang="tr-TR" sz="2000" dirty="0">
                <a:solidFill>
                  <a:schemeClr val="accent5"/>
                </a:solidFill>
              </a:rPr>
              <a:t>:</a:t>
            </a:r>
            <a:r>
              <a:rPr lang="tr-TR" sz="2000" dirty="0"/>
              <a:t/>
            </a:r>
            <a:br>
              <a:rPr lang="tr-TR" sz="2000" dirty="0"/>
            </a:br>
            <a:r>
              <a:rPr lang="tr-TR" sz="2000" b="1" u="sng" dirty="0">
                <a:solidFill>
                  <a:schemeClr val="accent5"/>
                </a:solidFill>
              </a:rPr>
              <a:t>Proje Çalışmaları</a:t>
            </a:r>
            <a:r>
              <a:rPr lang="tr-TR" sz="2000" dirty="0">
                <a:solidFill>
                  <a:schemeClr val="accent5"/>
                </a:solidFill>
              </a:rPr>
              <a:t>: </a:t>
            </a:r>
            <a:r>
              <a:rPr lang="tr-TR" sz="2000" dirty="0" err="1"/>
              <a:t>Tübitak</a:t>
            </a:r>
            <a:r>
              <a:rPr lang="tr-TR" sz="2000" dirty="0"/>
              <a:t> Projeleri</a:t>
            </a:r>
          </a:p>
          <a:p>
            <a:pPr marL="0" indent="0">
              <a:buNone/>
            </a:pPr>
            <a:r>
              <a:rPr lang="tr-TR" sz="2000" dirty="0"/>
              <a:t/>
            </a:r>
            <a:br>
              <a:rPr lang="tr-TR" sz="2000" dirty="0"/>
            </a:br>
            <a:r>
              <a:rPr lang="tr-TR" sz="2000" b="1" dirty="0">
                <a:solidFill>
                  <a:schemeClr val="accent5"/>
                </a:solidFill>
              </a:rPr>
              <a:t>Kontenjan Bilgileri</a:t>
            </a:r>
            <a:r>
              <a:rPr lang="tr-TR" sz="2000" dirty="0">
                <a:solidFill>
                  <a:schemeClr val="accent5"/>
                </a:solidFill>
              </a:rPr>
              <a:t>: </a:t>
            </a:r>
            <a:r>
              <a:rPr lang="tr-TR" sz="2000" dirty="0"/>
              <a:t>90</a:t>
            </a:r>
          </a:p>
          <a:p>
            <a:endParaRPr lang="tr-TR" dirty="0"/>
          </a:p>
        </p:txBody>
      </p:sp>
    </p:spTree>
    <p:extLst>
      <p:ext uri="{BB962C8B-B14F-4D97-AF65-F5344CB8AC3E}">
        <p14:creationId xmlns:p14="http://schemas.microsoft.com/office/powerpoint/2010/main" val="3296132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80314" y="347664"/>
            <a:ext cx="6267724" cy="758123"/>
          </a:xfrm>
        </p:spPr>
        <p:txBody>
          <a:bodyPr>
            <a:normAutofit/>
          </a:bodyPr>
          <a:lstStyle/>
          <a:p>
            <a:r>
              <a:rPr lang="tr-TR" sz="4000" b="1" dirty="0" smtClean="0">
                <a:solidFill>
                  <a:srgbClr val="002060"/>
                </a:solidFill>
              </a:rPr>
              <a:t>Mevcut durumumuz</a:t>
            </a:r>
            <a:endParaRPr lang="tr-TR" sz="4000" b="1" dirty="0">
              <a:solidFill>
                <a:srgbClr val="002060"/>
              </a:solidFill>
            </a:endParaRPr>
          </a:p>
        </p:txBody>
      </p:sp>
      <p:sp>
        <p:nvSpPr>
          <p:cNvPr id="3" name="İçerik Yer Tutucusu 2"/>
          <p:cNvSpPr>
            <a:spLocks noGrp="1"/>
          </p:cNvSpPr>
          <p:nvPr>
            <p:ph idx="1"/>
          </p:nvPr>
        </p:nvSpPr>
        <p:spPr>
          <a:xfrm>
            <a:off x="2589212" y="1244009"/>
            <a:ext cx="8915400" cy="5295014"/>
          </a:xfrm>
        </p:spPr>
        <p:txBody>
          <a:bodyPr>
            <a:normAutofit fontScale="85000" lnSpcReduction="20000"/>
          </a:bodyPr>
          <a:lstStyle/>
          <a:p>
            <a:r>
              <a:rPr lang="tr-TR" sz="2600" dirty="0">
                <a:solidFill>
                  <a:srgbClr val="0070C0"/>
                </a:solidFill>
              </a:rPr>
              <a:t> Öğretmen :52</a:t>
            </a:r>
          </a:p>
          <a:p>
            <a:r>
              <a:rPr lang="tr-TR" sz="2600" dirty="0">
                <a:solidFill>
                  <a:srgbClr val="0070C0"/>
                </a:solidFill>
              </a:rPr>
              <a:t> Öğrenci :533</a:t>
            </a:r>
          </a:p>
          <a:p>
            <a:r>
              <a:rPr lang="tr-TR" sz="2600" dirty="0">
                <a:solidFill>
                  <a:srgbClr val="0070C0"/>
                </a:solidFill>
              </a:rPr>
              <a:t> Derslik :37</a:t>
            </a:r>
          </a:p>
          <a:p>
            <a:r>
              <a:rPr lang="tr-TR" sz="2600" dirty="0">
                <a:solidFill>
                  <a:srgbClr val="0070C0"/>
                </a:solidFill>
              </a:rPr>
              <a:t> Konferans Salonu :1</a:t>
            </a:r>
          </a:p>
          <a:p>
            <a:r>
              <a:rPr lang="tr-TR" sz="2600" dirty="0">
                <a:solidFill>
                  <a:srgbClr val="0070C0"/>
                </a:solidFill>
              </a:rPr>
              <a:t> Toplantı Salonu :1</a:t>
            </a:r>
          </a:p>
          <a:p>
            <a:r>
              <a:rPr lang="tr-TR" sz="2600" dirty="0">
                <a:solidFill>
                  <a:srgbClr val="0070C0"/>
                </a:solidFill>
              </a:rPr>
              <a:t> Çok Amaçlı Salon :1</a:t>
            </a:r>
          </a:p>
          <a:p>
            <a:r>
              <a:rPr lang="tr-TR" sz="2600" dirty="0">
                <a:solidFill>
                  <a:srgbClr val="0070C0"/>
                </a:solidFill>
              </a:rPr>
              <a:t> Spor Salonu :1</a:t>
            </a:r>
          </a:p>
          <a:p>
            <a:r>
              <a:rPr lang="tr-TR" sz="2600" dirty="0">
                <a:solidFill>
                  <a:srgbClr val="0070C0"/>
                </a:solidFill>
              </a:rPr>
              <a:t> Mesleki Uygulama </a:t>
            </a:r>
            <a:r>
              <a:rPr lang="tr-TR" sz="2600" dirty="0" smtClean="0">
                <a:solidFill>
                  <a:srgbClr val="0070C0"/>
                </a:solidFill>
              </a:rPr>
              <a:t>Laboratuvarı </a:t>
            </a:r>
            <a:r>
              <a:rPr lang="tr-TR" sz="2600" dirty="0">
                <a:solidFill>
                  <a:srgbClr val="0070C0"/>
                </a:solidFill>
              </a:rPr>
              <a:t>:1</a:t>
            </a:r>
          </a:p>
          <a:p>
            <a:r>
              <a:rPr lang="tr-TR" sz="2600" dirty="0">
                <a:solidFill>
                  <a:srgbClr val="0070C0"/>
                </a:solidFill>
              </a:rPr>
              <a:t> Fen Laboratuvarı :1</a:t>
            </a:r>
          </a:p>
          <a:p>
            <a:r>
              <a:rPr lang="tr-TR" sz="2600" dirty="0">
                <a:solidFill>
                  <a:srgbClr val="0070C0"/>
                </a:solidFill>
              </a:rPr>
              <a:t> Kütüphane :1</a:t>
            </a:r>
          </a:p>
          <a:p>
            <a:r>
              <a:rPr lang="tr-TR" sz="2600" dirty="0">
                <a:solidFill>
                  <a:srgbClr val="0070C0"/>
                </a:solidFill>
              </a:rPr>
              <a:t> Yatakhane Koğuşu :13</a:t>
            </a:r>
          </a:p>
          <a:p>
            <a:r>
              <a:rPr lang="tr-TR" sz="2600" dirty="0">
                <a:solidFill>
                  <a:srgbClr val="0070C0"/>
                </a:solidFill>
              </a:rPr>
              <a:t> Yemekhane :2</a:t>
            </a:r>
          </a:p>
          <a:p>
            <a:r>
              <a:rPr lang="tr-TR" sz="2600" dirty="0">
                <a:solidFill>
                  <a:srgbClr val="0070C0"/>
                </a:solidFill>
              </a:rPr>
              <a:t> Revir:3</a:t>
            </a:r>
          </a:p>
          <a:p>
            <a:endParaRPr lang="tr-TR" dirty="0"/>
          </a:p>
        </p:txBody>
      </p:sp>
    </p:spTree>
    <p:extLst>
      <p:ext uri="{BB962C8B-B14F-4D97-AF65-F5344CB8AC3E}">
        <p14:creationId xmlns:p14="http://schemas.microsoft.com/office/powerpoint/2010/main" val="382708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9336805" cy="1280890"/>
          </a:xfrm>
        </p:spPr>
        <p:txBody>
          <a:bodyPr>
            <a:noAutofit/>
          </a:bodyPr>
          <a:lstStyle/>
          <a:p>
            <a:pPr algn="ctr"/>
            <a:r>
              <a:rPr lang="tr-TR" sz="3200" b="1" dirty="0" smtClean="0">
                <a:solidFill>
                  <a:srgbClr val="FF0000"/>
                </a:solidFill>
              </a:rPr>
              <a:t>ORTAK DİSİPLİN ANLAYIŞI ÇERÇEVESİNDE ÖĞRENCİLERİMİZ İÇİN İSTENDİK DAVRANIŞLAR</a:t>
            </a:r>
            <a:endParaRPr lang="tr-TR" sz="3200" b="1" dirty="0">
              <a:solidFill>
                <a:srgbClr val="FF0000"/>
              </a:solidFill>
            </a:endParaRPr>
          </a:p>
        </p:txBody>
      </p:sp>
      <p:sp>
        <p:nvSpPr>
          <p:cNvPr id="3" name="İçerik Yer Tutucusu 2"/>
          <p:cNvSpPr>
            <a:spLocks noGrp="1"/>
          </p:cNvSpPr>
          <p:nvPr>
            <p:ph idx="1"/>
          </p:nvPr>
        </p:nvSpPr>
        <p:spPr>
          <a:xfrm>
            <a:off x="2589212" y="2137144"/>
            <a:ext cx="8915400" cy="3774077"/>
          </a:xfrm>
        </p:spPr>
        <p:txBody>
          <a:bodyPr>
            <a:normAutofit/>
          </a:bodyPr>
          <a:lstStyle/>
          <a:p>
            <a:r>
              <a:rPr lang="tr-TR" sz="2400" dirty="0" smtClean="0"/>
              <a:t>Okulumuzda öğrencilerden ortak yaşam alanı ve ortak disiplin anlayışı kapsamında </a:t>
            </a:r>
            <a:r>
              <a:rPr lang="tr-TR" sz="2400" u="sng" dirty="0" smtClean="0">
                <a:solidFill>
                  <a:srgbClr val="FF0000"/>
                </a:solidFill>
              </a:rPr>
              <a:t>olumlu davranışlar</a:t>
            </a:r>
            <a:r>
              <a:rPr lang="tr-TR" sz="2400" dirty="0" smtClean="0"/>
              <a:t> göstermeleri beklenir. Bu davranışların kazanılması ve içselleştirilmesi, </a:t>
            </a:r>
            <a:r>
              <a:rPr lang="tr-TR" sz="2400" u="sng" dirty="0" smtClean="0">
                <a:solidFill>
                  <a:srgbClr val="FF0000"/>
                </a:solidFill>
              </a:rPr>
              <a:t>çocukların gelecekte topluma uyumlu, sosyal çevresi tarafından onay ve kabul gören, huzurlu, mutlu ve saygın bireyler</a:t>
            </a:r>
            <a:r>
              <a:rPr lang="tr-TR" sz="2400" dirty="0" smtClean="0"/>
              <a:t> olmalarına önemli katkı sağlar. Velilerimizin de bu kurallar ve tavsiyeler kapsamında öğrencilere doğru yönlendirmeler yaparak okula destek olmaları oldukça önemlidir. </a:t>
            </a:r>
            <a:endParaRPr lang="tr-TR" sz="2400" dirty="0"/>
          </a:p>
        </p:txBody>
      </p:sp>
    </p:spTree>
    <p:extLst>
      <p:ext uri="{BB962C8B-B14F-4D97-AF65-F5344CB8AC3E}">
        <p14:creationId xmlns:p14="http://schemas.microsoft.com/office/powerpoint/2010/main" val="2773787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89564" y="217344"/>
            <a:ext cx="6012872" cy="1325563"/>
          </a:xfrm>
        </p:spPr>
        <p:txBody>
          <a:bodyPr/>
          <a:lstStyle/>
          <a:p>
            <a:pPr algn="ctr"/>
            <a:r>
              <a:rPr lang="tr-TR" sz="4000" b="1" dirty="0" smtClean="0">
                <a:solidFill>
                  <a:srgbClr val="C00000"/>
                </a:solidFill>
              </a:rPr>
              <a:t>VELİ - OKUL İLETİŞİMİ</a:t>
            </a:r>
            <a:endParaRPr lang="tr-TR" sz="4000" b="1" dirty="0">
              <a:solidFill>
                <a:srgbClr val="C00000"/>
              </a:solidFill>
            </a:endParaRPr>
          </a:p>
        </p:txBody>
      </p:sp>
      <p:sp>
        <p:nvSpPr>
          <p:cNvPr id="3" name="İçerik Yer Tutucusu 2"/>
          <p:cNvSpPr>
            <a:spLocks noGrp="1"/>
          </p:cNvSpPr>
          <p:nvPr>
            <p:ph idx="1"/>
          </p:nvPr>
        </p:nvSpPr>
        <p:spPr>
          <a:xfrm>
            <a:off x="1733106" y="1459345"/>
            <a:ext cx="9620693" cy="5283200"/>
          </a:xfrm>
        </p:spPr>
        <p:txBody>
          <a:bodyPr>
            <a:normAutofit/>
          </a:bodyPr>
          <a:lstStyle/>
          <a:p>
            <a:r>
              <a:rPr lang="tr-TR" sz="2000" dirty="0" smtClean="0"/>
              <a:t>Siz değerli </a:t>
            </a:r>
            <a:r>
              <a:rPr lang="tr-TR" sz="2000" u="sng" dirty="0" smtClean="0">
                <a:solidFill>
                  <a:schemeClr val="bg2">
                    <a:lumMod val="50000"/>
                  </a:schemeClr>
                </a:solidFill>
              </a:rPr>
              <a:t>velilerimiz ile olumlu, şeffaf ve nitelikli bir iletişim kurmayı</a:t>
            </a:r>
            <a:r>
              <a:rPr lang="tr-TR" sz="2000" dirty="0" smtClean="0"/>
              <a:t> çok önemsiyoruz. Bu bilinçle oluşturduğumuz iletişim yöntem ve standartları, uzun soluklu bir ilişki olan </a:t>
            </a:r>
            <a:r>
              <a:rPr lang="tr-TR" sz="2000" dirty="0" smtClean="0">
                <a:solidFill>
                  <a:schemeClr val="bg2">
                    <a:lumMod val="50000"/>
                  </a:schemeClr>
                </a:solidFill>
              </a:rPr>
              <a:t>veli-okul işbirliği</a:t>
            </a:r>
            <a:r>
              <a:rPr lang="tr-TR" sz="2000" dirty="0" smtClean="0"/>
              <a:t>nin mümkün olan en verimli biçimde sürdürülebilmesini amaçlar. Okulumuzla iletişim kanallarınızı çok iyi bilmeniz ve bunları doğru kullanmanız hem memnuniyet beklentilerinizin karşılanmasında hem de öğrencimizin başarısı için </a:t>
            </a:r>
            <a:r>
              <a:rPr lang="tr-TR" sz="2000" u="sng" dirty="0" smtClean="0">
                <a:solidFill>
                  <a:schemeClr val="bg2">
                    <a:lumMod val="50000"/>
                  </a:schemeClr>
                </a:solidFill>
              </a:rPr>
              <a:t>nitelikli bir okul-veli işbirliğini</a:t>
            </a:r>
            <a:r>
              <a:rPr lang="tr-TR" sz="2000" dirty="0" smtClean="0"/>
              <a:t> başarmamızda kilit öneme sahiptir. </a:t>
            </a:r>
          </a:p>
          <a:p>
            <a:r>
              <a:rPr lang="tr-TR" sz="2000" dirty="0" smtClean="0"/>
              <a:t>Öğretmen-Veli Görüşmesi </a:t>
            </a:r>
            <a:endParaRPr lang="tr-TR" sz="2000" dirty="0"/>
          </a:p>
          <a:p>
            <a:r>
              <a:rPr lang="tr-TR" sz="2000" dirty="0" smtClean="0"/>
              <a:t>Genel Veli Toplantıları </a:t>
            </a:r>
            <a:endParaRPr lang="tr-TR" sz="2000" dirty="0"/>
          </a:p>
          <a:p>
            <a:r>
              <a:rPr lang="tr-TR" sz="2000" dirty="0" smtClean="0"/>
              <a:t>Anket Uygulamaları </a:t>
            </a:r>
            <a:endParaRPr lang="tr-TR" sz="2000" dirty="0"/>
          </a:p>
          <a:p>
            <a:r>
              <a:rPr lang="tr-TR" sz="2000" dirty="0" smtClean="0"/>
              <a:t>Okul Aile Birliği </a:t>
            </a:r>
            <a:endParaRPr lang="tr-TR" sz="2000" dirty="0"/>
          </a:p>
          <a:p>
            <a:r>
              <a:rPr lang="tr-TR" sz="2000" dirty="0" smtClean="0"/>
              <a:t>Sosyal Medya </a:t>
            </a:r>
            <a:endParaRPr lang="tr-TR" sz="2000" dirty="0"/>
          </a:p>
          <a:p>
            <a:r>
              <a:rPr lang="tr-TR" sz="2000" dirty="0" smtClean="0"/>
              <a:t>Resmi Web Sitemiz</a:t>
            </a:r>
            <a:endParaRPr lang="tr-TR" sz="2000" dirty="0"/>
          </a:p>
        </p:txBody>
      </p:sp>
    </p:spTree>
    <p:extLst>
      <p:ext uri="{BB962C8B-B14F-4D97-AF65-F5344CB8AC3E}">
        <p14:creationId xmlns:p14="http://schemas.microsoft.com/office/powerpoint/2010/main" val="1107027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solidFill>
                  <a:srgbClr val="009900"/>
                </a:solidFill>
              </a:rPr>
              <a:t>SOSYAL MEDYA</a:t>
            </a:r>
          </a:p>
        </p:txBody>
      </p:sp>
      <p:sp>
        <p:nvSpPr>
          <p:cNvPr id="3" name="İçerik Yer Tutucusu 2"/>
          <p:cNvSpPr>
            <a:spLocks noGrp="1"/>
          </p:cNvSpPr>
          <p:nvPr>
            <p:ph idx="1"/>
          </p:nvPr>
        </p:nvSpPr>
        <p:spPr>
          <a:xfrm>
            <a:off x="2264735" y="2133600"/>
            <a:ext cx="9239877" cy="3777622"/>
          </a:xfrm>
        </p:spPr>
        <p:txBody>
          <a:bodyPr>
            <a:normAutofit/>
          </a:bodyPr>
          <a:lstStyle/>
          <a:p>
            <a:r>
              <a:rPr lang="tr-TR" sz="2000" dirty="0" smtClean="0"/>
              <a:t>Okulumuzda yapılan etkinlikler, elde edilen başarılar, kampüslerden görüntüler, haber, duyuru ve özel gün kutlama ve anma mesajları sosyal medya adreslerimiz üzerinden yapılmaktadır. Okulumuzu sosyal medyadan takip etmek için adreslerimiz:   </a:t>
            </a:r>
          </a:p>
          <a:p>
            <a:pPr marL="0" indent="0">
              <a:buNone/>
            </a:pPr>
            <a:endParaRPr lang="tr-TR" sz="2000" dirty="0" smtClean="0"/>
          </a:p>
          <a:p>
            <a:r>
              <a:rPr lang="tr-TR" sz="2000" dirty="0" err="1" smtClean="0"/>
              <a:t>Instagram</a:t>
            </a:r>
            <a:r>
              <a:rPr lang="tr-TR" sz="2000" dirty="0"/>
              <a:t>: </a:t>
            </a:r>
            <a:r>
              <a:rPr lang="tr-TR" sz="2000" dirty="0">
                <a:hlinkClick r:id="rId2"/>
              </a:rPr>
              <a:t>https://www.instagram.com/giresunihl/?</a:t>
            </a:r>
            <a:r>
              <a:rPr lang="tr-TR" sz="2000" dirty="0" smtClean="0">
                <a:hlinkClick r:id="rId2"/>
              </a:rPr>
              <a:t>hl=tr</a:t>
            </a:r>
            <a:endParaRPr lang="tr-TR" sz="2000" dirty="0"/>
          </a:p>
          <a:p>
            <a:endParaRPr lang="tr-TR" sz="2000" dirty="0" smtClean="0"/>
          </a:p>
          <a:p>
            <a:r>
              <a:rPr lang="tr-TR" sz="2000" dirty="0" smtClean="0"/>
              <a:t>Güvenlik ve kurumsal itibar yönetimi prensipleri gereği, okulumuz adına sınıf, okul, kampüs düzeyinde ayrı sosyal medya sayfaları açılmasına izin verilmemektedir.</a:t>
            </a:r>
            <a:endParaRPr lang="tr-TR" sz="2000" dirty="0"/>
          </a:p>
        </p:txBody>
      </p:sp>
    </p:spTree>
    <p:extLst>
      <p:ext uri="{BB962C8B-B14F-4D97-AF65-F5344CB8AC3E}">
        <p14:creationId xmlns:p14="http://schemas.microsoft.com/office/powerpoint/2010/main" val="2295488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29131" y="236022"/>
            <a:ext cx="7869512" cy="859131"/>
          </a:xfrm>
        </p:spPr>
        <p:txBody>
          <a:bodyPr/>
          <a:lstStyle/>
          <a:p>
            <a:pPr algn="ctr"/>
            <a:r>
              <a:rPr lang="tr-TR" sz="4400" i="1" dirty="0" smtClean="0">
                <a:solidFill>
                  <a:srgbClr val="0033CC"/>
                </a:solidFill>
              </a:rPr>
              <a:t>TEMİZLİK VE HİJYEN</a:t>
            </a:r>
            <a:endParaRPr lang="tr-TR" sz="4400" i="1" dirty="0">
              <a:solidFill>
                <a:srgbClr val="0033CC"/>
              </a:solidFill>
            </a:endParaRPr>
          </a:p>
        </p:txBody>
      </p:sp>
      <p:sp>
        <p:nvSpPr>
          <p:cNvPr id="3" name="İçerik Yer Tutucusu 2"/>
          <p:cNvSpPr>
            <a:spLocks noGrp="1"/>
          </p:cNvSpPr>
          <p:nvPr>
            <p:ph idx="1"/>
          </p:nvPr>
        </p:nvSpPr>
        <p:spPr>
          <a:xfrm>
            <a:off x="4518837" y="1775451"/>
            <a:ext cx="7517403" cy="4752939"/>
          </a:xfrm>
        </p:spPr>
        <p:txBody>
          <a:bodyPr>
            <a:normAutofit/>
          </a:bodyPr>
          <a:lstStyle/>
          <a:p>
            <a:r>
              <a:rPr lang="tr-TR" sz="2400" dirty="0" smtClean="0"/>
              <a:t>Tuvaletlerde tüm noktalar kuvvetli dezenfektanlar ile günlük olarak temizlenmekte ve  hijyen sağlanmaktadır. </a:t>
            </a:r>
          </a:p>
          <a:p>
            <a:r>
              <a:rPr lang="tr-TR" sz="2400" dirty="0" smtClean="0"/>
              <a:t>Okuldaki tüm ıslak ve kuru zeminler dezenfektan maddelerle temizlenmektedir.</a:t>
            </a:r>
          </a:p>
          <a:p>
            <a:r>
              <a:rPr lang="tr-TR" sz="2400" dirty="0" smtClean="0"/>
              <a:t>Yemek ve beslenme hizmetlerinin, üretimden servise kadar tüm süreçleri kontrol  edilmekte; aşçı ve servis görevlilerinin ellerinden haftada bir mikrobiyolojik numune  alınarak hijyen kontrolü yapılmaktadır. </a:t>
            </a:r>
            <a:endParaRPr lang="tr-TR" sz="2400" dirty="0"/>
          </a:p>
        </p:txBody>
      </p:sp>
      <p:pic>
        <p:nvPicPr>
          <p:cNvPr id="2050" name="Picture 2" descr="Hijyen Ürünleri &amp; Ev Temizlik Ürün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226" y="1945759"/>
            <a:ext cx="3852900" cy="3891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446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151</TotalTime>
  <Words>636</Words>
  <Application>Microsoft Office PowerPoint</Application>
  <PresentationFormat>Geniş ekran</PresentationFormat>
  <Paragraphs>62</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Century Gothic</vt:lpstr>
      <vt:lpstr>Wingdings 3</vt:lpstr>
      <vt:lpstr>Duman</vt:lpstr>
      <vt:lpstr>VELİLER VE ÖĞRENCİLER İÇİN OKULA UYUM REHBERİ</vt:lpstr>
      <vt:lpstr>MİSYONUMUZ Milli ve manevi değerlere bağlı, diğer inançlara saygılı, İslam’ı çağın ihtiyaçlarına uygun olarak yorumlayabilen bireyleri yetiştiren bir eğitim kurumu olmak. </vt:lpstr>
      <vt:lpstr>Tarihçemiz</vt:lpstr>
      <vt:lpstr>Okulumuz Hakkında</vt:lpstr>
      <vt:lpstr>Mevcut durumumuz</vt:lpstr>
      <vt:lpstr>ORTAK DİSİPLİN ANLAYIŞI ÇERÇEVESİNDE ÖĞRENCİLERİMİZ İÇİN İSTENDİK DAVRANIŞLAR</vt:lpstr>
      <vt:lpstr>VELİ - OKUL İLETİŞİMİ</vt:lpstr>
      <vt:lpstr>SOSYAL MEDYA</vt:lpstr>
      <vt:lpstr>TEMİZLİK VE HİJYEN</vt:lpstr>
      <vt:lpstr>SAĞLIK HİZMETLERİ </vt:lpstr>
      <vt:lpstr>İLETİŞİM</vt:lpstr>
      <vt:lpstr>PowerPoint Sunusu</vt:lpstr>
      <vt:lpstr>PowerPoint Sunusu</vt:lpstr>
      <vt:lpstr>PowerPoint Sunusu</vt:lpstr>
      <vt:lpstr>PowerPoint Sunusu</vt:lpstr>
      <vt:lpstr>PowerPoint Sunusu</vt:lpstr>
      <vt:lpstr>Okulumuzun tanıtım videomuzu izleyerek daha fazla bilgi sahibi olabilirsiniz. En yakında yüz yüze eğitimde görüşmek dileğiyle…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VELİLER VE ÖĞRENCİLER İÇİN OKULA UYUM REHBERİ</dc:title>
  <dc:creator>Windows Kullanıcısı</dc:creator>
  <cp:lastModifiedBy>Windows Kullanıcısı</cp:lastModifiedBy>
  <cp:revision>22</cp:revision>
  <dcterms:created xsi:type="dcterms:W3CDTF">2020-10-25T05:45:17Z</dcterms:created>
  <dcterms:modified xsi:type="dcterms:W3CDTF">2020-11-17T15:54:59Z</dcterms:modified>
</cp:coreProperties>
</file>